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9" r:id="rId5"/>
    <p:sldId id="259" r:id="rId6"/>
    <p:sldId id="280" r:id="rId7"/>
    <p:sldId id="278" r:id="rId8"/>
    <p:sldId id="281" r:id="rId9"/>
    <p:sldId id="261" r:id="rId10"/>
    <p:sldId id="282" r:id="rId11"/>
    <p:sldId id="262" r:id="rId12"/>
    <p:sldId id="283" r:id="rId13"/>
    <p:sldId id="263" r:id="rId14"/>
    <p:sldId id="285" r:id="rId15"/>
    <p:sldId id="264" r:id="rId16"/>
    <p:sldId id="284" r:id="rId17"/>
    <p:sldId id="265" r:id="rId18"/>
    <p:sldId id="286" r:id="rId19"/>
    <p:sldId id="266" r:id="rId20"/>
    <p:sldId id="289" r:id="rId21"/>
    <p:sldId id="267" r:id="rId22"/>
    <p:sldId id="288" r:id="rId23"/>
    <p:sldId id="268" r:id="rId24"/>
    <p:sldId id="287" r:id="rId25"/>
    <p:sldId id="269" r:id="rId26"/>
    <p:sldId id="290" r:id="rId27"/>
    <p:sldId id="270" r:id="rId28"/>
    <p:sldId id="292" r:id="rId29"/>
    <p:sldId id="271" r:id="rId30"/>
    <p:sldId id="291" r:id="rId31"/>
    <p:sldId id="272" r:id="rId32"/>
    <p:sldId id="293" r:id="rId33"/>
    <p:sldId id="273" r:id="rId34"/>
    <p:sldId id="294" r:id="rId35"/>
    <p:sldId id="274" r:id="rId36"/>
    <p:sldId id="295" r:id="rId37"/>
    <p:sldId id="276" r:id="rId38"/>
    <p:sldId id="296" r:id="rId39"/>
    <p:sldId id="275" r:id="rId40"/>
    <p:sldId id="298" r:id="rId41"/>
    <p:sldId id="299" r:id="rId42"/>
    <p:sldId id="297" r:id="rId43"/>
    <p:sldId id="27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parab" initials="ap" lastIdx="4" clrIdx="0">
    <p:extLst>
      <p:ext uri="{19B8F6BF-5375-455C-9EA6-DF929625EA0E}">
        <p15:presenceInfo xmlns:p15="http://schemas.microsoft.com/office/powerpoint/2012/main" userId="461f205fef9617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p:scale>
          <a:sx n="75" d="100"/>
          <a:sy n="75" d="100"/>
        </p:scale>
        <p:origin x="98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8/29/2018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8/29/2018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57BA5-6FB9-4B62-8D46-6FD9E4EEB9A3}"/>
              </a:ext>
            </a:extLst>
          </p:cNvPr>
          <p:cNvSpPr>
            <a:spLocks noGrp="1"/>
          </p:cNvSpPr>
          <p:nvPr>
            <p:ph type="ctrTitle"/>
          </p:nvPr>
        </p:nvSpPr>
        <p:spPr>
          <a:xfrm>
            <a:off x="2034625" y="1600201"/>
            <a:ext cx="8102906" cy="1257299"/>
          </a:xfrm>
        </p:spPr>
        <p:txBody>
          <a:bodyPr>
            <a:normAutofit/>
          </a:bodyPr>
          <a:lstStyle/>
          <a:p>
            <a:r>
              <a:rPr lang="en-IN" sz="6600" dirty="0"/>
              <a:t>Preliminary </a:t>
            </a:r>
            <a:r>
              <a:rPr lang="en-IN" sz="6600" dirty="0" err="1"/>
              <a:t>ROUNd</a:t>
            </a:r>
            <a:endParaRPr lang="en-IN" sz="6600" dirty="0"/>
          </a:p>
        </p:txBody>
      </p:sp>
      <p:sp>
        <p:nvSpPr>
          <p:cNvPr id="3" name="Subtitle 2">
            <a:extLst>
              <a:ext uri="{FF2B5EF4-FFF2-40B4-BE49-F238E27FC236}">
                <a16:creationId xmlns:a16="http://schemas.microsoft.com/office/drawing/2014/main" id="{5278D5A7-720B-4114-BB42-FA0353AE82D3}"/>
              </a:ext>
            </a:extLst>
          </p:cNvPr>
          <p:cNvSpPr>
            <a:spLocks noGrp="1"/>
          </p:cNvSpPr>
          <p:nvPr>
            <p:ph type="subTitle" idx="1"/>
          </p:nvPr>
        </p:nvSpPr>
        <p:spPr>
          <a:xfrm>
            <a:off x="476127" y="3930162"/>
            <a:ext cx="6619265" cy="1371599"/>
          </a:xfrm>
        </p:spPr>
        <p:txBody>
          <a:bodyPr>
            <a:normAutofit/>
          </a:bodyPr>
          <a:lstStyle/>
          <a:p>
            <a:r>
              <a:rPr lang="en-IN" dirty="0">
                <a:solidFill>
                  <a:schemeClr val="tx1">
                    <a:lumMod val="95000"/>
                    <a:lumOff val="5000"/>
                  </a:schemeClr>
                </a:solidFill>
              </a:rPr>
              <a:t>Quiz BY : Aman </a:t>
            </a:r>
            <a:r>
              <a:rPr lang="en-IN" dirty="0" err="1">
                <a:solidFill>
                  <a:schemeClr val="tx1">
                    <a:lumMod val="95000"/>
                    <a:lumOff val="5000"/>
                  </a:schemeClr>
                </a:solidFill>
              </a:rPr>
              <a:t>Parab</a:t>
            </a:r>
            <a:endParaRPr lang="en-IN" dirty="0">
              <a:solidFill>
                <a:schemeClr val="tx1">
                  <a:lumMod val="95000"/>
                  <a:lumOff val="5000"/>
                </a:schemeClr>
              </a:solidFill>
            </a:endParaRPr>
          </a:p>
        </p:txBody>
      </p:sp>
    </p:spTree>
    <p:extLst>
      <p:ext uri="{BB962C8B-B14F-4D97-AF65-F5344CB8AC3E}">
        <p14:creationId xmlns:p14="http://schemas.microsoft.com/office/powerpoint/2010/main" val="313110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58440-048F-4361-86C7-EE0778E4ACE6}"/>
              </a:ext>
            </a:extLst>
          </p:cNvPr>
          <p:cNvPicPr>
            <a:picLocks noChangeAspect="1"/>
          </p:cNvPicPr>
          <p:nvPr/>
        </p:nvPicPr>
        <p:blipFill>
          <a:blip r:embed="rId2"/>
          <a:stretch>
            <a:fillRect/>
          </a:stretch>
        </p:blipFill>
        <p:spPr>
          <a:xfrm>
            <a:off x="2681654" y="127489"/>
            <a:ext cx="7620000" cy="4000500"/>
          </a:xfrm>
          <a:prstGeom prst="rect">
            <a:avLst/>
          </a:prstGeom>
        </p:spPr>
      </p:pic>
      <p:sp>
        <p:nvSpPr>
          <p:cNvPr id="3" name="TextBox 2">
            <a:extLst>
              <a:ext uri="{FF2B5EF4-FFF2-40B4-BE49-F238E27FC236}">
                <a16:creationId xmlns:a16="http://schemas.microsoft.com/office/drawing/2014/main" id="{69103293-8F70-434F-9656-52BD23C90792}"/>
              </a:ext>
            </a:extLst>
          </p:cNvPr>
          <p:cNvSpPr txBox="1"/>
          <p:nvPr/>
        </p:nvSpPr>
        <p:spPr>
          <a:xfrm>
            <a:off x="2637692" y="4492869"/>
            <a:ext cx="8027377" cy="830997"/>
          </a:xfrm>
          <a:prstGeom prst="rect">
            <a:avLst/>
          </a:prstGeom>
          <a:noFill/>
        </p:spPr>
        <p:txBody>
          <a:bodyPr wrap="square" rtlCol="0">
            <a:spAutoFit/>
          </a:bodyPr>
          <a:lstStyle/>
          <a:p>
            <a:r>
              <a:rPr lang="en-IN" sz="4800" dirty="0"/>
              <a:t>CAPTCHA</a:t>
            </a:r>
          </a:p>
        </p:txBody>
      </p:sp>
    </p:spTree>
    <p:extLst>
      <p:ext uri="{BB962C8B-B14F-4D97-AF65-F5344CB8AC3E}">
        <p14:creationId xmlns:p14="http://schemas.microsoft.com/office/powerpoint/2010/main" val="502212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AC90C-E6CD-45BB-B0A3-8C4D04A86F9A}"/>
              </a:ext>
            </a:extLst>
          </p:cNvPr>
          <p:cNvSpPr txBox="1"/>
          <p:nvPr/>
        </p:nvSpPr>
        <p:spPr>
          <a:xfrm>
            <a:off x="1093177" y="1450731"/>
            <a:ext cx="10005646" cy="4396154"/>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DA028D9E-F029-4D18-8DC4-959838BE522F}"/>
              </a:ext>
            </a:extLst>
          </p:cNvPr>
          <p:cNvPicPr>
            <a:picLocks noChangeAspect="1"/>
          </p:cNvPicPr>
          <p:nvPr/>
        </p:nvPicPr>
        <p:blipFill>
          <a:blip r:embed="rId2"/>
          <a:stretch>
            <a:fillRect/>
          </a:stretch>
        </p:blipFill>
        <p:spPr>
          <a:xfrm>
            <a:off x="2822331" y="112785"/>
            <a:ext cx="6242903" cy="4459216"/>
          </a:xfrm>
          <a:prstGeom prst="rect">
            <a:avLst/>
          </a:prstGeom>
          <a:solidFill>
            <a:schemeClr val="accent6">
              <a:lumMod val="60000"/>
              <a:lumOff val="40000"/>
            </a:schemeClr>
          </a:solidFill>
        </p:spPr>
      </p:pic>
      <p:sp>
        <p:nvSpPr>
          <p:cNvPr id="6" name="Rectangle 5">
            <a:extLst>
              <a:ext uri="{FF2B5EF4-FFF2-40B4-BE49-F238E27FC236}">
                <a16:creationId xmlns:a16="http://schemas.microsoft.com/office/drawing/2014/main" id="{3286A47A-E622-4E6B-B904-93FE37B7BCB1}"/>
              </a:ext>
            </a:extLst>
          </p:cNvPr>
          <p:cNvSpPr/>
          <p:nvPr/>
        </p:nvSpPr>
        <p:spPr>
          <a:xfrm>
            <a:off x="2822331" y="112784"/>
            <a:ext cx="1521069" cy="704901"/>
          </a:xfrm>
          <a:prstGeom prst="rect">
            <a:avLst/>
          </a:prstGeom>
          <a:solidFill>
            <a:srgbClr val="FED6FF"/>
          </a:solidFill>
          <a:ln>
            <a:solidFill>
              <a:srgbClr val="FED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405AE82-65CB-4CD3-9171-2FAD56CAF938}"/>
              </a:ext>
            </a:extLst>
          </p:cNvPr>
          <p:cNvSpPr txBox="1"/>
          <p:nvPr/>
        </p:nvSpPr>
        <p:spPr>
          <a:xfrm>
            <a:off x="2575048" y="4666438"/>
            <a:ext cx="7491046" cy="1077218"/>
          </a:xfrm>
          <a:prstGeom prst="rect">
            <a:avLst/>
          </a:prstGeom>
          <a:noFill/>
        </p:spPr>
        <p:txBody>
          <a:bodyPr wrap="square" rtlCol="0">
            <a:spAutoFit/>
          </a:bodyPr>
          <a:lstStyle/>
          <a:p>
            <a:r>
              <a:rPr lang="en-IN" sz="3200" dirty="0"/>
              <a:t>*Q5) NAME THE COMPANY THAT THESE GUYS STARTED.</a:t>
            </a:r>
          </a:p>
        </p:txBody>
      </p:sp>
    </p:spTree>
    <p:extLst>
      <p:ext uri="{BB962C8B-B14F-4D97-AF65-F5344CB8AC3E}">
        <p14:creationId xmlns:p14="http://schemas.microsoft.com/office/powerpoint/2010/main" val="94747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35B95C-6754-43C6-944B-118833BF8436}"/>
              </a:ext>
            </a:extLst>
          </p:cNvPr>
          <p:cNvPicPr>
            <a:picLocks noChangeAspect="1"/>
          </p:cNvPicPr>
          <p:nvPr/>
        </p:nvPicPr>
        <p:blipFill>
          <a:blip r:embed="rId2"/>
          <a:stretch>
            <a:fillRect/>
          </a:stretch>
        </p:blipFill>
        <p:spPr>
          <a:xfrm>
            <a:off x="1787769" y="687754"/>
            <a:ext cx="7883769" cy="5255846"/>
          </a:xfrm>
          <a:prstGeom prst="rect">
            <a:avLst/>
          </a:prstGeom>
        </p:spPr>
      </p:pic>
    </p:spTree>
    <p:extLst>
      <p:ext uri="{BB962C8B-B14F-4D97-AF65-F5344CB8AC3E}">
        <p14:creationId xmlns:p14="http://schemas.microsoft.com/office/powerpoint/2010/main" val="3658026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D622770-F21F-4791-9642-EA62DBFF2397}"/>
              </a:ext>
            </a:extLst>
          </p:cNvPr>
          <p:cNvSpPr txBox="1"/>
          <p:nvPr/>
        </p:nvSpPr>
        <p:spPr>
          <a:xfrm>
            <a:off x="826477" y="1413063"/>
            <a:ext cx="10225454" cy="4031873"/>
          </a:xfrm>
          <a:prstGeom prst="rect">
            <a:avLst/>
          </a:prstGeom>
          <a:noFill/>
        </p:spPr>
        <p:txBody>
          <a:bodyPr wrap="square" rtlCol="0">
            <a:spAutoFit/>
          </a:bodyPr>
          <a:lstStyle/>
          <a:p>
            <a:r>
              <a:rPr lang="en-US" sz="3200" dirty="0"/>
              <a:t>Q6) Amit Jain’s </a:t>
            </a:r>
            <a:r>
              <a:rPr lang="en-US" sz="3200" b="1" i="1" dirty="0"/>
              <a:t>“X”</a:t>
            </a:r>
            <a:r>
              <a:rPr lang="en-US" sz="3200" dirty="0"/>
              <a:t> is a story of a small-town startup in India achieving big success. At his office reception in Jaipur, a touristy town in India, Amit has put up a wall-sized medieval world map showing the few empires that existed then. From Jaipur, Amit wants to conquer classifieds and automobile-related web services. After India, Amit has set his sight on Southeast Asia, where it is already active in countries such as Indonesia</a:t>
            </a:r>
            <a:r>
              <a:rPr lang="en-US" dirty="0"/>
              <a:t>.  </a:t>
            </a:r>
            <a:r>
              <a:rPr lang="en-US" sz="3200" dirty="0"/>
              <a:t>ID </a:t>
            </a:r>
            <a:r>
              <a:rPr lang="en-US" sz="3200" b="1" i="1" dirty="0"/>
              <a:t>“X”</a:t>
            </a:r>
            <a:endParaRPr lang="en-IN" sz="3200" b="1" i="1" dirty="0"/>
          </a:p>
        </p:txBody>
      </p:sp>
    </p:spTree>
    <p:extLst>
      <p:ext uri="{BB962C8B-B14F-4D97-AF65-F5344CB8AC3E}">
        <p14:creationId xmlns:p14="http://schemas.microsoft.com/office/powerpoint/2010/main" val="4040800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B04B29-A572-47C4-AF2D-8F28AD6D3286}"/>
              </a:ext>
            </a:extLst>
          </p:cNvPr>
          <p:cNvPicPr>
            <a:picLocks noChangeAspect="1"/>
          </p:cNvPicPr>
          <p:nvPr/>
        </p:nvPicPr>
        <p:blipFill>
          <a:blip r:embed="rId2"/>
          <a:stretch>
            <a:fillRect/>
          </a:stretch>
        </p:blipFill>
        <p:spPr>
          <a:xfrm>
            <a:off x="2381250" y="952500"/>
            <a:ext cx="7429500" cy="4953000"/>
          </a:xfrm>
          <a:prstGeom prst="rect">
            <a:avLst/>
          </a:prstGeom>
        </p:spPr>
      </p:pic>
    </p:spTree>
    <p:extLst>
      <p:ext uri="{BB962C8B-B14F-4D97-AF65-F5344CB8AC3E}">
        <p14:creationId xmlns:p14="http://schemas.microsoft.com/office/powerpoint/2010/main" val="359652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328E7F-509C-417F-95E0-E3AA4A2A4DD8}"/>
              </a:ext>
            </a:extLst>
          </p:cNvPr>
          <p:cNvSpPr txBox="1"/>
          <p:nvPr/>
        </p:nvSpPr>
        <p:spPr>
          <a:xfrm>
            <a:off x="3130062" y="290146"/>
            <a:ext cx="10251831" cy="6432530"/>
          </a:xfrm>
          <a:prstGeom prst="rect">
            <a:avLst/>
          </a:prstGeom>
          <a:noFill/>
        </p:spPr>
        <p:txBody>
          <a:bodyPr wrap="square" rtlCol="0">
            <a:spAutoFit/>
          </a:bodyPr>
          <a:lstStyle/>
          <a:p>
            <a:r>
              <a:rPr lang="en-IN" sz="2300" b="1" dirty="0"/>
              <a:t>Q7) 1.0: Alpine</a:t>
            </a:r>
          </a:p>
          <a:p>
            <a:r>
              <a:rPr lang="en-IN" sz="2300" b="1" dirty="0"/>
              <a:t>1.1: Little Bear </a:t>
            </a:r>
          </a:p>
          <a:p>
            <a:r>
              <a:rPr lang="en-IN" sz="2300" b="1" dirty="0"/>
              <a:t>2.0: Big Bear</a:t>
            </a:r>
          </a:p>
          <a:p>
            <a:r>
              <a:rPr lang="en-IN" sz="2300" b="1" dirty="0"/>
              <a:t>2.1: </a:t>
            </a:r>
            <a:r>
              <a:rPr lang="en-IN" sz="2300" b="1" dirty="0" err="1"/>
              <a:t>Sugarbowl</a:t>
            </a:r>
            <a:endParaRPr lang="en-IN" sz="2300" b="1" dirty="0"/>
          </a:p>
          <a:p>
            <a:r>
              <a:rPr lang="en-IN" sz="2300" b="1" dirty="0"/>
              <a:t>2.2: Timberline</a:t>
            </a:r>
          </a:p>
          <a:p>
            <a:r>
              <a:rPr lang="en-IN" sz="2300" b="1" dirty="0"/>
              <a:t>3.0: Kirkwood</a:t>
            </a:r>
          </a:p>
          <a:p>
            <a:r>
              <a:rPr lang="en-IN" sz="2300" b="1" dirty="0"/>
              <a:t>.</a:t>
            </a:r>
          </a:p>
          <a:p>
            <a:r>
              <a:rPr lang="en-IN" sz="2300" b="1" dirty="0"/>
              <a:t>.</a:t>
            </a:r>
          </a:p>
          <a:p>
            <a:r>
              <a:rPr lang="en-IN" sz="2300" b="1" dirty="0"/>
              <a:t>.</a:t>
            </a:r>
          </a:p>
          <a:p>
            <a:r>
              <a:rPr lang="en-US" sz="2300" b="1" dirty="0"/>
              <a:t>10.0: Whitetail</a:t>
            </a:r>
          </a:p>
          <a:p>
            <a:r>
              <a:rPr lang="en-US" sz="2300" b="1" dirty="0"/>
              <a:t>10.1: Butler</a:t>
            </a:r>
          </a:p>
          <a:p>
            <a:r>
              <a:rPr lang="en-US" sz="2300" b="1" dirty="0"/>
              <a:t>10.2: Corry</a:t>
            </a:r>
          </a:p>
          <a:p>
            <a:r>
              <a:rPr lang="en-US" sz="2300" b="1" dirty="0"/>
              <a:t>10.3: Erie</a:t>
            </a:r>
          </a:p>
          <a:p>
            <a:r>
              <a:rPr lang="en-US" sz="2300" b="1" dirty="0"/>
              <a:t>11.0: Tigris</a:t>
            </a:r>
          </a:p>
          <a:p>
            <a:endParaRPr lang="en-US" sz="2000" dirty="0"/>
          </a:p>
          <a:p>
            <a:r>
              <a:rPr lang="en-US" sz="3200" dirty="0"/>
              <a:t>WHAT ARE THESE ? </a:t>
            </a:r>
            <a:endParaRPr lang="en-IN" sz="3200" dirty="0"/>
          </a:p>
          <a:p>
            <a:endParaRPr lang="en-IN" sz="2000" dirty="0"/>
          </a:p>
          <a:p>
            <a:endParaRPr lang="en-IN" dirty="0"/>
          </a:p>
        </p:txBody>
      </p:sp>
    </p:spTree>
    <p:extLst>
      <p:ext uri="{BB962C8B-B14F-4D97-AF65-F5344CB8AC3E}">
        <p14:creationId xmlns:p14="http://schemas.microsoft.com/office/powerpoint/2010/main" val="182323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00C8E-067F-4D0B-BEC1-69304B916C3B}"/>
              </a:ext>
            </a:extLst>
          </p:cNvPr>
          <p:cNvSpPr txBox="1"/>
          <p:nvPr/>
        </p:nvSpPr>
        <p:spPr>
          <a:xfrm>
            <a:off x="1652954" y="2022231"/>
            <a:ext cx="9785839" cy="1754326"/>
          </a:xfrm>
          <a:prstGeom prst="rect">
            <a:avLst/>
          </a:prstGeom>
          <a:noFill/>
        </p:spPr>
        <p:txBody>
          <a:bodyPr wrap="square" rtlCol="0">
            <a:spAutoFit/>
          </a:bodyPr>
          <a:lstStyle/>
          <a:p>
            <a:r>
              <a:rPr lang="en-IN" sz="5400" dirty="0"/>
              <a:t>CODE NAMES GIVEN TO DIFFERENT IOS VERSIONS</a:t>
            </a:r>
          </a:p>
        </p:txBody>
      </p:sp>
    </p:spTree>
    <p:extLst>
      <p:ext uri="{BB962C8B-B14F-4D97-AF65-F5344CB8AC3E}">
        <p14:creationId xmlns:p14="http://schemas.microsoft.com/office/powerpoint/2010/main" val="3473495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4F4DDE-D884-4456-848C-54337F87FCF6}"/>
              </a:ext>
            </a:extLst>
          </p:cNvPr>
          <p:cNvSpPr txBox="1"/>
          <p:nvPr/>
        </p:nvSpPr>
        <p:spPr>
          <a:xfrm>
            <a:off x="1422888" y="1696914"/>
            <a:ext cx="9979269" cy="3046988"/>
          </a:xfrm>
          <a:prstGeom prst="rect">
            <a:avLst/>
          </a:prstGeom>
          <a:noFill/>
        </p:spPr>
        <p:txBody>
          <a:bodyPr wrap="square" rtlCol="0">
            <a:spAutoFit/>
          </a:bodyPr>
          <a:lstStyle/>
          <a:p>
            <a:r>
              <a:rPr lang="en-US" sz="4800" dirty="0"/>
              <a:t>*Q8) </a:t>
            </a:r>
            <a:r>
              <a:rPr lang="en-US" sz="4800" b="1" i="1" dirty="0"/>
              <a:t>‘The way it's meant to be played.’</a:t>
            </a:r>
          </a:p>
          <a:p>
            <a:r>
              <a:rPr lang="en-US" sz="4800" dirty="0"/>
              <a:t>		 THIS IS THE TAGLINE OF WHICH 					 COMPANY ?</a:t>
            </a:r>
            <a:endParaRPr lang="en-IN" sz="4800" dirty="0"/>
          </a:p>
        </p:txBody>
      </p:sp>
    </p:spTree>
    <p:extLst>
      <p:ext uri="{BB962C8B-B14F-4D97-AF65-F5344CB8AC3E}">
        <p14:creationId xmlns:p14="http://schemas.microsoft.com/office/powerpoint/2010/main" val="3818639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A71A97-35DC-409C-9049-416B8B8B7197}"/>
              </a:ext>
            </a:extLst>
          </p:cNvPr>
          <p:cNvPicPr>
            <a:picLocks noChangeAspect="1"/>
          </p:cNvPicPr>
          <p:nvPr/>
        </p:nvPicPr>
        <p:blipFill>
          <a:blip r:embed="rId2"/>
          <a:stretch>
            <a:fillRect/>
          </a:stretch>
        </p:blipFill>
        <p:spPr>
          <a:xfrm>
            <a:off x="1310053" y="761359"/>
            <a:ext cx="9091246" cy="5113826"/>
          </a:xfrm>
          <a:prstGeom prst="rect">
            <a:avLst/>
          </a:prstGeom>
        </p:spPr>
      </p:pic>
    </p:spTree>
    <p:extLst>
      <p:ext uri="{BB962C8B-B14F-4D97-AF65-F5344CB8AC3E}">
        <p14:creationId xmlns:p14="http://schemas.microsoft.com/office/powerpoint/2010/main" val="4027761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577575-7107-4176-AF82-19762E70AB7D}"/>
              </a:ext>
            </a:extLst>
          </p:cNvPr>
          <p:cNvSpPr txBox="1"/>
          <p:nvPr/>
        </p:nvSpPr>
        <p:spPr>
          <a:xfrm>
            <a:off x="1899137" y="4088423"/>
            <a:ext cx="10216662" cy="1323439"/>
          </a:xfrm>
          <a:prstGeom prst="rect">
            <a:avLst/>
          </a:prstGeom>
          <a:noFill/>
        </p:spPr>
        <p:txBody>
          <a:bodyPr wrap="square" rtlCol="0">
            <a:spAutoFit/>
          </a:bodyPr>
          <a:lstStyle/>
          <a:p>
            <a:r>
              <a:rPr lang="en-IN" sz="4000" dirty="0"/>
              <a:t>*Q9) WHO IS THIS ‘SOUND GENIUS’ WHO EXPIRED IN 2013 ? </a:t>
            </a:r>
          </a:p>
        </p:txBody>
      </p:sp>
      <p:pic>
        <p:nvPicPr>
          <p:cNvPr id="5" name="Picture 4">
            <a:extLst>
              <a:ext uri="{FF2B5EF4-FFF2-40B4-BE49-F238E27FC236}">
                <a16:creationId xmlns:a16="http://schemas.microsoft.com/office/drawing/2014/main" id="{0C8AF15C-7F6A-44FC-B2CF-81F5918610B9}"/>
              </a:ext>
            </a:extLst>
          </p:cNvPr>
          <p:cNvPicPr>
            <a:picLocks noChangeAspect="1"/>
          </p:cNvPicPr>
          <p:nvPr/>
        </p:nvPicPr>
        <p:blipFill>
          <a:blip r:embed="rId2"/>
          <a:stretch>
            <a:fillRect/>
          </a:stretch>
        </p:blipFill>
        <p:spPr>
          <a:xfrm>
            <a:off x="3550670" y="250946"/>
            <a:ext cx="4916321" cy="3591292"/>
          </a:xfrm>
          <a:prstGeom prst="rect">
            <a:avLst/>
          </a:prstGeom>
        </p:spPr>
      </p:pic>
    </p:spTree>
    <p:extLst>
      <p:ext uri="{BB962C8B-B14F-4D97-AF65-F5344CB8AC3E}">
        <p14:creationId xmlns:p14="http://schemas.microsoft.com/office/powerpoint/2010/main" val="3036337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D921-0432-480E-A7CF-78B1D9B85E7F}"/>
              </a:ext>
            </a:extLst>
          </p:cNvPr>
          <p:cNvSpPr>
            <a:spLocks noGrp="1"/>
          </p:cNvSpPr>
          <p:nvPr>
            <p:ph type="title"/>
          </p:nvPr>
        </p:nvSpPr>
        <p:spPr>
          <a:xfrm>
            <a:off x="913775" y="618518"/>
            <a:ext cx="10364451" cy="1245452"/>
          </a:xfrm>
        </p:spPr>
        <p:txBody>
          <a:bodyPr>
            <a:normAutofit/>
          </a:bodyPr>
          <a:lstStyle/>
          <a:p>
            <a:r>
              <a:rPr lang="en-IN" sz="4800" dirty="0"/>
              <a:t>Some rules before we begin……..</a:t>
            </a:r>
          </a:p>
        </p:txBody>
      </p:sp>
      <p:sp>
        <p:nvSpPr>
          <p:cNvPr id="3" name="Content Placeholder 2">
            <a:extLst>
              <a:ext uri="{FF2B5EF4-FFF2-40B4-BE49-F238E27FC236}">
                <a16:creationId xmlns:a16="http://schemas.microsoft.com/office/drawing/2014/main" id="{E165FDE0-F54C-4E7A-A7B9-949F820870D1}"/>
              </a:ext>
            </a:extLst>
          </p:cNvPr>
          <p:cNvSpPr>
            <a:spLocks noGrp="1"/>
          </p:cNvSpPr>
          <p:nvPr>
            <p:ph sz="quarter" idx="13"/>
          </p:nvPr>
        </p:nvSpPr>
        <p:spPr>
          <a:xfrm>
            <a:off x="913774" y="1863970"/>
            <a:ext cx="10363826" cy="3927229"/>
          </a:xfrm>
        </p:spPr>
        <p:txBody>
          <a:bodyPr>
            <a:normAutofit/>
          </a:bodyPr>
          <a:lstStyle/>
          <a:p>
            <a:r>
              <a:rPr lang="en-IN" sz="2500" dirty="0"/>
              <a:t>20 questions and 5 starred questions.</a:t>
            </a:r>
          </a:p>
          <a:p>
            <a:r>
              <a:rPr lang="en-IN" sz="2500" dirty="0"/>
              <a:t>20-30 seconds per question/slide depending on the length and difficulty :p . </a:t>
            </a:r>
          </a:p>
          <a:p>
            <a:r>
              <a:rPr lang="en-IN" sz="2500" dirty="0"/>
              <a:t>Top 5 teams go through to the finals.</a:t>
            </a:r>
          </a:p>
          <a:p>
            <a:r>
              <a:rPr lang="en-IN" sz="2500" dirty="0"/>
              <a:t>In case of a tie , team having greater number of starred questions correct will progress.</a:t>
            </a:r>
          </a:p>
          <a:p>
            <a:r>
              <a:rPr lang="en-IN" sz="2500" dirty="0"/>
              <a:t>Cheating will result in immediate disqualification.</a:t>
            </a:r>
          </a:p>
          <a:p>
            <a:endParaRPr lang="en-IN" sz="2500" dirty="0"/>
          </a:p>
          <a:p>
            <a:endParaRPr lang="en-IN" sz="2500" dirty="0"/>
          </a:p>
          <a:p>
            <a:endParaRPr lang="en-IN" sz="2800" dirty="0"/>
          </a:p>
        </p:txBody>
      </p:sp>
    </p:spTree>
    <p:extLst>
      <p:ext uri="{BB962C8B-B14F-4D97-AF65-F5344CB8AC3E}">
        <p14:creationId xmlns:p14="http://schemas.microsoft.com/office/powerpoint/2010/main" val="2387442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970F67-F189-4BA8-BB7B-CC71F571E342}"/>
              </a:ext>
            </a:extLst>
          </p:cNvPr>
          <p:cNvSpPr txBox="1"/>
          <p:nvPr/>
        </p:nvSpPr>
        <p:spPr>
          <a:xfrm>
            <a:off x="1905000" y="2066192"/>
            <a:ext cx="9240716" cy="1446550"/>
          </a:xfrm>
          <a:prstGeom prst="rect">
            <a:avLst/>
          </a:prstGeom>
          <a:noFill/>
        </p:spPr>
        <p:txBody>
          <a:bodyPr wrap="square" rtlCol="0">
            <a:spAutoFit/>
          </a:bodyPr>
          <a:lstStyle/>
          <a:p>
            <a:r>
              <a:rPr lang="en-IN" sz="4400" dirty="0"/>
              <a:t>AMAR GOPAL BOSE aka THE FOUNDER OF BOSE</a:t>
            </a:r>
          </a:p>
        </p:txBody>
      </p:sp>
    </p:spTree>
    <p:extLst>
      <p:ext uri="{BB962C8B-B14F-4D97-AF65-F5344CB8AC3E}">
        <p14:creationId xmlns:p14="http://schemas.microsoft.com/office/powerpoint/2010/main" val="1561464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922462-05D8-4F44-A678-810881ACBCF8}"/>
              </a:ext>
            </a:extLst>
          </p:cNvPr>
          <p:cNvSpPr txBox="1"/>
          <p:nvPr/>
        </p:nvSpPr>
        <p:spPr>
          <a:xfrm>
            <a:off x="1345224" y="4000501"/>
            <a:ext cx="10032023" cy="1323439"/>
          </a:xfrm>
          <a:prstGeom prst="rect">
            <a:avLst/>
          </a:prstGeom>
          <a:noFill/>
        </p:spPr>
        <p:txBody>
          <a:bodyPr wrap="square" rtlCol="0">
            <a:spAutoFit/>
          </a:bodyPr>
          <a:lstStyle/>
          <a:p>
            <a:r>
              <a:rPr lang="en-IN" sz="4000" dirty="0"/>
              <a:t>Q10) Which car company is the PARENT COMPANY to the above given car companies ?</a:t>
            </a:r>
          </a:p>
        </p:txBody>
      </p:sp>
      <p:pic>
        <p:nvPicPr>
          <p:cNvPr id="5" name="Picture 4">
            <a:extLst>
              <a:ext uri="{FF2B5EF4-FFF2-40B4-BE49-F238E27FC236}">
                <a16:creationId xmlns:a16="http://schemas.microsoft.com/office/drawing/2014/main" id="{DF1C49BB-1A5E-4EE0-A52C-EEFE39CBBC62}"/>
              </a:ext>
            </a:extLst>
          </p:cNvPr>
          <p:cNvPicPr>
            <a:picLocks noChangeAspect="1"/>
          </p:cNvPicPr>
          <p:nvPr/>
        </p:nvPicPr>
        <p:blipFill>
          <a:blip r:embed="rId2"/>
          <a:stretch>
            <a:fillRect/>
          </a:stretch>
        </p:blipFill>
        <p:spPr>
          <a:xfrm>
            <a:off x="1544148" y="1332400"/>
            <a:ext cx="4195980" cy="1824038"/>
          </a:xfrm>
          <a:prstGeom prst="rect">
            <a:avLst/>
          </a:prstGeom>
        </p:spPr>
      </p:pic>
      <p:pic>
        <p:nvPicPr>
          <p:cNvPr id="6" name="Picture 5">
            <a:extLst>
              <a:ext uri="{FF2B5EF4-FFF2-40B4-BE49-F238E27FC236}">
                <a16:creationId xmlns:a16="http://schemas.microsoft.com/office/drawing/2014/main" id="{80492D60-C12D-43F1-9747-4A12BF775343}"/>
              </a:ext>
            </a:extLst>
          </p:cNvPr>
          <p:cNvPicPr>
            <a:picLocks noChangeAspect="1"/>
          </p:cNvPicPr>
          <p:nvPr/>
        </p:nvPicPr>
        <p:blipFill>
          <a:blip r:embed="rId3"/>
          <a:stretch>
            <a:fillRect/>
          </a:stretch>
        </p:blipFill>
        <p:spPr>
          <a:xfrm>
            <a:off x="7022540" y="923192"/>
            <a:ext cx="2699238" cy="2699238"/>
          </a:xfrm>
          <a:prstGeom prst="rect">
            <a:avLst/>
          </a:prstGeom>
        </p:spPr>
      </p:pic>
    </p:spTree>
    <p:extLst>
      <p:ext uri="{BB962C8B-B14F-4D97-AF65-F5344CB8AC3E}">
        <p14:creationId xmlns:p14="http://schemas.microsoft.com/office/powerpoint/2010/main" val="419594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EA5C47-69B6-4EDE-8604-DD465655DFF2}"/>
              </a:ext>
            </a:extLst>
          </p:cNvPr>
          <p:cNvPicPr>
            <a:picLocks noChangeAspect="1"/>
          </p:cNvPicPr>
          <p:nvPr/>
        </p:nvPicPr>
        <p:blipFill>
          <a:blip r:embed="rId2"/>
          <a:stretch>
            <a:fillRect/>
          </a:stretch>
        </p:blipFill>
        <p:spPr>
          <a:xfrm>
            <a:off x="3217986" y="985242"/>
            <a:ext cx="5324108" cy="4722797"/>
          </a:xfrm>
          <a:prstGeom prst="rect">
            <a:avLst/>
          </a:prstGeom>
        </p:spPr>
      </p:pic>
    </p:spTree>
    <p:extLst>
      <p:ext uri="{BB962C8B-B14F-4D97-AF65-F5344CB8AC3E}">
        <p14:creationId xmlns:p14="http://schemas.microsoft.com/office/powerpoint/2010/main" val="696158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42E2A6-5E27-4954-9FAC-943E2B12C0A3}"/>
              </a:ext>
            </a:extLst>
          </p:cNvPr>
          <p:cNvSpPr txBox="1"/>
          <p:nvPr/>
        </p:nvSpPr>
        <p:spPr>
          <a:xfrm>
            <a:off x="1037493" y="887135"/>
            <a:ext cx="10313377" cy="5478423"/>
          </a:xfrm>
          <a:prstGeom prst="rect">
            <a:avLst/>
          </a:prstGeom>
          <a:noFill/>
        </p:spPr>
        <p:txBody>
          <a:bodyPr wrap="square" rtlCol="0">
            <a:spAutoFit/>
          </a:bodyPr>
          <a:lstStyle/>
          <a:p>
            <a:r>
              <a:rPr lang="en-US" sz="3200" dirty="0"/>
              <a:t>Q11)  </a:t>
            </a:r>
            <a:r>
              <a:rPr lang="en-US" sz="3200" b="1" i="1" dirty="0"/>
              <a:t>X</a:t>
            </a:r>
            <a:r>
              <a:rPr lang="en-US" sz="3200" dirty="0"/>
              <a:t> may be an engrained company brand nowadays, but back in 1975, the company was just a gleam in </a:t>
            </a:r>
            <a:r>
              <a:rPr lang="en-US" sz="3200" b="1" i="1" dirty="0"/>
              <a:t>Y </a:t>
            </a:r>
            <a:r>
              <a:rPr lang="en-US" sz="3200" dirty="0"/>
              <a:t>and </a:t>
            </a:r>
            <a:r>
              <a:rPr lang="en-US" sz="3200" b="1" i="1" dirty="0"/>
              <a:t>Z</a:t>
            </a:r>
            <a:r>
              <a:rPr lang="en-US" sz="3200" dirty="0"/>
              <a:t>’s eyes.</a:t>
            </a:r>
          </a:p>
          <a:p>
            <a:endParaRPr lang="en-US" sz="3200" dirty="0"/>
          </a:p>
          <a:p>
            <a:r>
              <a:rPr lang="en-US" sz="3200" dirty="0"/>
              <a:t>The company was officially established in April 1975, with the name coming from a combination of “microprocessor” and “software” – which is fitting given that they were creating software for the Micro Instrumentation and Telemetry </a:t>
            </a:r>
            <a:r>
              <a:rPr lang="en-US" sz="3200" dirty="0" err="1"/>
              <a:t>Systems’s</a:t>
            </a:r>
            <a:r>
              <a:rPr lang="en-US" sz="3200" dirty="0"/>
              <a:t> (MITS) Altair 8800.</a:t>
            </a:r>
          </a:p>
          <a:p>
            <a:endParaRPr lang="en-US" sz="3200" dirty="0"/>
          </a:p>
          <a:p>
            <a:r>
              <a:rPr lang="en-US" sz="4400" b="1" dirty="0"/>
              <a:t>ID </a:t>
            </a:r>
            <a:r>
              <a:rPr lang="en-US" sz="4400" b="1" i="1" dirty="0"/>
              <a:t>X Y and Z</a:t>
            </a:r>
            <a:endParaRPr lang="en-US" sz="4400" b="1" dirty="0"/>
          </a:p>
          <a:p>
            <a:endParaRPr lang="en-US" dirty="0"/>
          </a:p>
        </p:txBody>
      </p:sp>
    </p:spTree>
    <p:extLst>
      <p:ext uri="{BB962C8B-B14F-4D97-AF65-F5344CB8AC3E}">
        <p14:creationId xmlns:p14="http://schemas.microsoft.com/office/powerpoint/2010/main" val="2508532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974D3-BCD4-41BA-B577-522BD1667642}"/>
              </a:ext>
            </a:extLst>
          </p:cNvPr>
          <p:cNvSpPr txBox="1"/>
          <p:nvPr/>
        </p:nvSpPr>
        <p:spPr>
          <a:xfrm>
            <a:off x="3833446" y="1907931"/>
            <a:ext cx="9935308" cy="2308324"/>
          </a:xfrm>
          <a:prstGeom prst="rect">
            <a:avLst/>
          </a:prstGeom>
          <a:noFill/>
        </p:spPr>
        <p:txBody>
          <a:bodyPr wrap="square" rtlCol="0">
            <a:spAutoFit/>
          </a:bodyPr>
          <a:lstStyle/>
          <a:p>
            <a:r>
              <a:rPr lang="en-IN" sz="4800" dirty="0"/>
              <a:t>X : Microsoft</a:t>
            </a:r>
          </a:p>
          <a:p>
            <a:r>
              <a:rPr lang="en-IN" sz="4800" dirty="0"/>
              <a:t>Y : Bill Gates</a:t>
            </a:r>
          </a:p>
          <a:p>
            <a:r>
              <a:rPr lang="en-IN" sz="4800" dirty="0"/>
              <a:t>Z : Paul Allen</a:t>
            </a:r>
          </a:p>
        </p:txBody>
      </p:sp>
    </p:spTree>
    <p:extLst>
      <p:ext uri="{BB962C8B-B14F-4D97-AF65-F5344CB8AC3E}">
        <p14:creationId xmlns:p14="http://schemas.microsoft.com/office/powerpoint/2010/main" val="1481378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5EA815-3355-4B35-A288-E7ADD728F106}"/>
              </a:ext>
            </a:extLst>
          </p:cNvPr>
          <p:cNvSpPr txBox="1"/>
          <p:nvPr/>
        </p:nvSpPr>
        <p:spPr>
          <a:xfrm>
            <a:off x="967154" y="1485900"/>
            <a:ext cx="10357338" cy="3693319"/>
          </a:xfrm>
          <a:prstGeom prst="rect">
            <a:avLst/>
          </a:prstGeom>
          <a:noFill/>
        </p:spPr>
        <p:txBody>
          <a:bodyPr wrap="square" rtlCol="0">
            <a:spAutoFit/>
          </a:bodyPr>
          <a:lstStyle/>
          <a:p>
            <a:r>
              <a:rPr lang="en-US" sz="2600" dirty="0"/>
              <a:t>Q12) _______is a live streaming video platform owned by _______ Interactive, a subsidiary of Amazon . Introduced in June 2011 as a spin-off of the general-interest streaming platform, Justin.tv, the site primarily focuses on video game live streaming, including broadcasts of eSports competitions, in addition to creative content, "in real life" streams, and more recently, music broadcasts. Content on the site can either be viewed live or via video on demand . Most popular streamers on this platform include NINJA , SHROUD , POKIMANE .</a:t>
            </a:r>
          </a:p>
          <a:p>
            <a:r>
              <a:rPr lang="en-IN" sz="2600" b="1" dirty="0"/>
              <a:t>BLANKS ARE INDICATIVE AND BOTH BLANKS ARE THE SAME.</a:t>
            </a:r>
            <a:endParaRPr lang="en-US" sz="2600" b="1" dirty="0"/>
          </a:p>
        </p:txBody>
      </p:sp>
    </p:spTree>
    <p:extLst>
      <p:ext uri="{BB962C8B-B14F-4D97-AF65-F5344CB8AC3E}">
        <p14:creationId xmlns:p14="http://schemas.microsoft.com/office/powerpoint/2010/main" val="1115528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39D7EF-CBA4-4AFC-B8DE-D378C50CA389}"/>
              </a:ext>
            </a:extLst>
          </p:cNvPr>
          <p:cNvPicPr>
            <a:picLocks noChangeAspect="1"/>
          </p:cNvPicPr>
          <p:nvPr/>
        </p:nvPicPr>
        <p:blipFill>
          <a:blip r:embed="rId2"/>
          <a:stretch>
            <a:fillRect/>
          </a:stretch>
        </p:blipFill>
        <p:spPr>
          <a:xfrm>
            <a:off x="1693985" y="1022545"/>
            <a:ext cx="8021515" cy="4812909"/>
          </a:xfrm>
          <a:prstGeom prst="rect">
            <a:avLst/>
          </a:prstGeom>
        </p:spPr>
      </p:pic>
    </p:spTree>
    <p:extLst>
      <p:ext uri="{BB962C8B-B14F-4D97-AF65-F5344CB8AC3E}">
        <p14:creationId xmlns:p14="http://schemas.microsoft.com/office/powerpoint/2010/main" val="166242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01F15B-4D50-4F26-94BF-4DB2764FD1EA}"/>
              </a:ext>
            </a:extLst>
          </p:cNvPr>
          <p:cNvSpPr txBox="1"/>
          <p:nvPr/>
        </p:nvSpPr>
        <p:spPr>
          <a:xfrm rot="10800000" flipH="1" flipV="1">
            <a:off x="1151884" y="1270232"/>
            <a:ext cx="10585846" cy="3816429"/>
          </a:xfrm>
          <a:prstGeom prst="rect">
            <a:avLst/>
          </a:prstGeom>
          <a:noFill/>
        </p:spPr>
        <p:txBody>
          <a:bodyPr wrap="square" rtlCol="0">
            <a:spAutoFit/>
          </a:bodyPr>
          <a:lstStyle/>
          <a:p>
            <a:r>
              <a:rPr lang="en-US" sz="3200" dirty="0"/>
              <a:t>Q13) “Today, the taxi business does not </a:t>
            </a:r>
            <a:r>
              <a:rPr lang="en-US" sz="3200" dirty="0" err="1"/>
              <a:t>realise</a:t>
            </a:r>
            <a:r>
              <a:rPr lang="en-US" sz="3200" dirty="0"/>
              <a:t> its full potential. The requirement of taxis will increase two to three times. People will even stop using their cars as taxis would be easily available. The taxis will charge government approved rates “, said Goa Chief Minister Manohar Parrikar at the launch of the </a:t>
            </a:r>
            <a:r>
              <a:rPr lang="en-US" sz="3200" b="1" i="1" dirty="0"/>
              <a:t>app</a:t>
            </a:r>
            <a:r>
              <a:rPr lang="en-US" sz="3200" dirty="0"/>
              <a:t>. </a:t>
            </a:r>
          </a:p>
          <a:p>
            <a:r>
              <a:rPr lang="en-US" sz="3200" dirty="0"/>
              <a:t>WHAT IS THE NAME OF THE APP BEING TALKED HERE ?</a:t>
            </a:r>
          </a:p>
          <a:p>
            <a:endParaRPr lang="en-IN" dirty="0"/>
          </a:p>
        </p:txBody>
      </p:sp>
    </p:spTree>
    <p:extLst>
      <p:ext uri="{BB962C8B-B14F-4D97-AF65-F5344CB8AC3E}">
        <p14:creationId xmlns:p14="http://schemas.microsoft.com/office/powerpoint/2010/main" val="912083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26642-FB7A-4552-B1AA-A2E0A4348689}"/>
              </a:ext>
            </a:extLst>
          </p:cNvPr>
          <p:cNvPicPr>
            <a:picLocks noChangeAspect="1"/>
          </p:cNvPicPr>
          <p:nvPr/>
        </p:nvPicPr>
        <p:blipFill>
          <a:blip r:embed="rId2"/>
          <a:stretch>
            <a:fillRect/>
          </a:stretch>
        </p:blipFill>
        <p:spPr>
          <a:xfrm>
            <a:off x="1137139" y="1052145"/>
            <a:ext cx="8710246" cy="4355123"/>
          </a:xfrm>
          <a:prstGeom prst="rect">
            <a:avLst/>
          </a:prstGeom>
        </p:spPr>
      </p:pic>
    </p:spTree>
    <p:extLst>
      <p:ext uri="{BB962C8B-B14F-4D97-AF65-F5344CB8AC3E}">
        <p14:creationId xmlns:p14="http://schemas.microsoft.com/office/powerpoint/2010/main" val="2503377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510EB-B806-4034-8CA1-E93B2328DC22}"/>
              </a:ext>
            </a:extLst>
          </p:cNvPr>
          <p:cNvPicPr>
            <a:picLocks noChangeAspect="1"/>
          </p:cNvPicPr>
          <p:nvPr/>
        </p:nvPicPr>
        <p:blipFill>
          <a:blip r:embed="rId2"/>
          <a:stretch>
            <a:fillRect/>
          </a:stretch>
        </p:blipFill>
        <p:spPr>
          <a:xfrm>
            <a:off x="3112478" y="245095"/>
            <a:ext cx="5209808" cy="3481378"/>
          </a:xfrm>
          <a:prstGeom prst="rect">
            <a:avLst/>
          </a:prstGeom>
        </p:spPr>
      </p:pic>
      <p:sp>
        <p:nvSpPr>
          <p:cNvPr id="6" name="TextBox 5">
            <a:extLst>
              <a:ext uri="{FF2B5EF4-FFF2-40B4-BE49-F238E27FC236}">
                <a16:creationId xmlns:a16="http://schemas.microsoft.com/office/drawing/2014/main" id="{DBFB842D-DEED-4A14-A789-2453854DA607}"/>
              </a:ext>
            </a:extLst>
          </p:cNvPr>
          <p:cNvSpPr txBox="1"/>
          <p:nvPr/>
        </p:nvSpPr>
        <p:spPr>
          <a:xfrm flipH="1">
            <a:off x="1475688" y="3972658"/>
            <a:ext cx="9240623" cy="1815882"/>
          </a:xfrm>
          <a:prstGeom prst="rect">
            <a:avLst/>
          </a:prstGeom>
          <a:noFill/>
        </p:spPr>
        <p:txBody>
          <a:bodyPr wrap="square" rtlCol="0">
            <a:spAutoFit/>
          </a:bodyPr>
          <a:lstStyle/>
          <a:p>
            <a:r>
              <a:rPr lang="en-IN" sz="2800" dirty="0"/>
              <a:t>Q14) Manufactured by a company named </a:t>
            </a:r>
            <a:r>
              <a:rPr lang="en-IN" sz="2800" dirty="0" err="1"/>
              <a:t>Novotation</a:t>
            </a:r>
            <a:r>
              <a:rPr lang="en-IN" sz="2800" dirty="0"/>
              <a:t>  , name this electronic instrument which has gained a lot of popularity in the recent years and is being used by many electronic artists , youtubers etc . </a:t>
            </a:r>
          </a:p>
        </p:txBody>
      </p:sp>
    </p:spTree>
    <p:extLst>
      <p:ext uri="{BB962C8B-B14F-4D97-AF65-F5344CB8AC3E}">
        <p14:creationId xmlns:p14="http://schemas.microsoft.com/office/powerpoint/2010/main" val="116230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9703-AB36-4171-9F04-7723E22F1FA6}"/>
              </a:ext>
            </a:extLst>
          </p:cNvPr>
          <p:cNvSpPr>
            <a:spLocks noGrp="1"/>
          </p:cNvSpPr>
          <p:nvPr>
            <p:ph type="title"/>
          </p:nvPr>
        </p:nvSpPr>
        <p:spPr>
          <a:xfrm>
            <a:off x="703386" y="1471370"/>
            <a:ext cx="10706726" cy="2318114"/>
          </a:xfrm>
        </p:spPr>
        <p:txBody>
          <a:bodyPr/>
          <a:lstStyle/>
          <a:p>
            <a:r>
              <a:rPr lang="en-IN" dirty="0"/>
              <a:t>Q1) A word used in the united states if someone  lose their job and gets outsourced to </a:t>
            </a:r>
            <a:r>
              <a:rPr lang="en-IN" dirty="0" err="1"/>
              <a:t>india</a:t>
            </a:r>
            <a:r>
              <a:rPr lang="en-IN" dirty="0"/>
              <a:t> , specifically to </a:t>
            </a:r>
            <a:r>
              <a:rPr lang="en-IN" dirty="0" err="1"/>
              <a:t>bangalore</a:t>
            </a:r>
            <a:r>
              <a:rPr lang="en-IN" dirty="0"/>
              <a:t> . What is that word ? </a:t>
            </a:r>
          </a:p>
        </p:txBody>
      </p:sp>
    </p:spTree>
    <p:extLst>
      <p:ext uri="{BB962C8B-B14F-4D97-AF65-F5344CB8AC3E}">
        <p14:creationId xmlns:p14="http://schemas.microsoft.com/office/powerpoint/2010/main" val="2725245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5488BE-3550-415F-96E2-994CAB955098}"/>
              </a:ext>
            </a:extLst>
          </p:cNvPr>
          <p:cNvSpPr txBox="1"/>
          <p:nvPr/>
        </p:nvSpPr>
        <p:spPr>
          <a:xfrm>
            <a:off x="3059722" y="2189284"/>
            <a:ext cx="9794631" cy="1323439"/>
          </a:xfrm>
          <a:prstGeom prst="rect">
            <a:avLst/>
          </a:prstGeom>
          <a:noFill/>
        </p:spPr>
        <p:txBody>
          <a:bodyPr wrap="square" rtlCol="0">
            <a:spAutoFit/>
          </a:bodyPr>
          <a:lstStyle/>
          <a:p>
            <a:r>
              <a:rPr lang="en-IN" sz="8000" dirty="0"/>
              <a:t>LAUNCHPAD</a:t>
            </a:r>
          </a:p>
        </p:txBody>
      </p:sp>
    </p:spTree>
    <p:extLst>
      <p:ext uri="{BB962C8B-B14F-4D97-AF65-F5344CB8AC3E}">
        <p14:creationId xmlns:p14="http://schemas.microsoft.com/office/powerpoint/2010/main" val="185848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7C47AC-A883-40D5-9969-9DE3BE39C976}"/>
              </a:ext>
            </a:extLst>
          </p:cNvPr>
          <p:cNvSpPr txBox="1"/>
          <p:nvPr/>
        </p:nvSpPr>
        <p:spPr>
          <a:xfrm>
            <a:off x="2344616" y="1600199"/>
            <a:ext cx="10322170" cy="2308324"/>
          </a:xfrm>
          <a:prstGeom prst="rect">
            <a:avLst/>
          </a:prstGeom>
          <a:noFill/>
        </p:spPr>
        <p:txBody>
          <a:bodyPr wrap="square" rtlCol="0">
            <a:spAutoFit/>
          </a:bodyPr>
          <a:lstStyle/>
          <a:p>
            <a:r>
              <a:rPr lang="en-IN" sz="3600" dirty="0"/>
              <a:t>*Q15) IF</a:t>
            </a:r>
            <a:br>
              <a:rPr lang="en-IN" sz="3600" dirty="0"/>
            </a:br>
            <a:r>
              <a:rPr lang="en-IN" sz="3600" dirty="0"/>
              <a:t>BLACKBERRY = RESEARCH IN MOTION </a:t>
            </a:r>
          </a:p>
          <a:p>
            <a:r>
              <a:rPr lang="en-IN" sz="3600" dirty="0"/>
              <a:t>EBAY = AUCTIONWEB </a:t>
            </a:r>
          </a:p>
          <a:p>
            <a:r>
              <a:rPr lang="en-IN" sz="3600" dirty="0"/>
              <a:t>THEN WHAT IS GOOGLE = ?</a:t>
            </a:r>
          </a:p>
        </p:txBody>
      </p:sp>
    </p:spTree>
    <p:extLst>
      <p:ext uri="{BB962C8B-B14F-4D97-AF65-F5344CB8AC3E}">
        <p14:creationId xmlns:p14="http://schemas.microsoft.com/office/powerpoint/2010/main" val="963126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B43DC8-5E70-4106-ADBA-D4C327E00485}"/>
              </a:ext>
            </a:extLst>
          </p:cNvPr>
          <p:cNvSpPr txBox="1"/>
          <p:nvPr/>
        </p:nvSpPr>
        <p:spPr>
          <a:xfrm>
            <a:off x="3279530" y="4037975"/>
            <a:ext cx="9777047" cy="1446550"/>
          </a:xfrm>
          <a:prstGeom prst="rect">
            <a:avLst/>
          </a:prstGeom>
          <a:noFill/>
        </p:spPr>
        <p:txBody>
          <a:bodyPr wrap="square" rtlCol="0">
            <a:spAutoFit/>
          </a:bodyPr>
          <a:lstStyle/>
          <a:p>
            <a:r>
              <a:rPr lang="en-IN" sz="8800" dirty="0"/>
              <a:t>BACKRUB</a:t>
            </a:r>
          </a:p>
        </p:txBody>
      </p:sp>
      <p:pic>
        <p:nvPicPr>
          <p:cNvPr id="3" name="Picture 2">
            <a:extLst>
              <a:ext uri="{FF2B5EF4-FFF2-40B4-BE49-F238E27FC236}">
                <a16:creationId xmlns:a16="http://schemas.microsoft.com/office/drawing/2014/main" id="{B3626F9B-BF71-4F9D-A4A6-4288D1B123F7}"/>
              </a:ext>
            </a:extLst>
          </p:cNvPr>
          <p:cNvPicPr>
            <a:picLocks noChangeAspect="1"/>
          </p:cNvPicPr>
          <p:nvPr/>
        </p:nvPicPr>
        <p:blipFill>
          <a:blip r:embed="rId2"/>
          <a:stretch>
            <a:fillRect/>
          </a:stretch>
        </p:blipFill>
        <p:spPr>
          <a:xfrm>
            <a:off x="2957146" y="445770"/>
            <a:ext cx="6362699" cy="3340417"/>
          </a:xfrm>
          <a:prstGeom prst="rect">
            <a:avLst/>
          </a:prstGeom>
        </p:spPr>
      </p:pic>
    </p:spTree>
    <p:extLst>
      <p:ext uri="{BB962C8B-B14F-4D97-AF65-F5344CB8AC3E}">
        <p14:creationId xmlns:p14="http://schemas.microsoft.com/office/powerpoint/2010/main" val="4275997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59EB3A-88D1-4C6B-98C7-8335A43F821E}"/>
              </a:ext>
            </a:extLst>
          </p:cNvPr>
          <p:cNvPicPr>
            <a:picLocks noChangeAspect="1"/>
          </p:cNvPicPr>
          <p:nvPr/>
        </p:nvPicPr>
        <p:blipFill>
          <a:blip r:embed="rId2"/>
          <a:stretch>
            <a:fillRect/>
          </a:stretch>
        </p:blipFill>
        <p:spPr>
          <a:xfrm>
            <a:off x="3705243" y="105507"/>
            <a:ext cx="4111120" cy="3882973"/>
          </a:xfrm>
          <a:prstGeom prst="rect">
            <a:avLst/>
          </a:prstGeom>
        </p:spPr>
      </p:pic>
      <p:sp>
        <p:nvSpPr>
          <p:cNvPr id="6" name="TextBox 5">
            <a:extLst>
              <a:ext uri="{FF2B5EF4-FFF2-40B4-BE49-F238E27FC236}">
                <a16:creationId xmlns:a16="http://schemas.microsoft.com/office/drawing/2014/main" id="{368E6048-C994-4361-94D8-185A95CE3325}"/>
              </a:ext>
            </a:extLst>
          </p:cNvPr>
          <p:cNvSpPr txBox="1"/>
          <p:nvPr/>
        </p:nvSpPr>
        <p:spPr>
          <a:xfrm rot="10800000" flipH="1" flipV="1">
            <a:off x="2760115" y="4314855"/>
            <a:ext cx="8185546" cy="707886"/>
          </a:xfrm>
          <a:prstGeom prst="rect">
            <a:avLst/>
          </a:prstGeom>
          <a:noFill/>
        </p:spPr>
        <p:txBody>
          <a:bodyPr wrap="square" rtlCol="0">
            <a:spAutoFit/>
          </a:bodyPr>
          <a:lstStyle/>
          <a:p>
            <a:r>
              <a:rPr lang="en-IN" sz="4000" dirty="0"/>
              <a:t>Q16) ID the logo</a:t>
            </a:r>
          </a:p>
        </p:txBody>
      </p:sp>
    </p:spTree>
    <p:extLst>
      <p:ext uri="{BB962C8B-B14F-4D97-AF65-F5344CB8AC3E}">
        <p14:creationId xmlns:p14="http://schemas.microsoft.com/office/powerpoint/2010/main" val="1284345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6F7AE-30BE-4AA3-B600-45E727961A4C}"/>
              </a:ext>
            </a:extLst>
          </p:cNvPr>
          <p:cNvPicPr>
            <a:picLocks noChangeAspect="1"/>
          </p:cNvPicPr>
          <p:nvPr/>
        </p:nvPicPr>
        <p:blipFill>
          <a:blip r:embed="rId2"/>
          <a:stretch>
            <a:fillRect/>
          </a:stretch>
        </p:blipFill>
        <p:spPr>
          <a:xfrm>
            <a:off x="2303585" y="854492"/>
            <a:ext cx="7409717" cy="4933044"/>
          </a:xfrm>
          <a:prstGeom prst="rect">
            <a:avLst/>
          </a:prstGeom>
        </p:spPr>
      </p:pic>
    </p:spTree>
    <p:extLst>
      <p:ext uri="{BB962C8B-B14F-4D97-AF65-F5344CB8AC3E}">
        <p14:creationId xmlns:p14="http://schemas.microsoft.com/office/powerpoint/2010/main" val="1979003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E48BD-C6E7-4F7C-A086-CA2069A5857B}"/>
              </a:ext>
            </a:extLst>
          </p:cNvPr>
          <p:cNvPicPr>
            <a:picLocks noChangeAspect="1"/>
          </p:cNvPicPr>
          <p:nvPr/>
        </p:nvPicPr>
        <p:blipFill>
          <a:blip r:embed="rId2"/>
          <a:stretch>
            <a:fillRect/>
          </a:stretch>
        </p:blipFill>
        <p:spPr>
          <a:xfrm>
            <a:off x="857250" y="1421424"/>
            <a:ext cx="10477500" cy="1905000"/>
          </a:xfrm>
          <a:prstGeom prst="rect">
            <a:avLst/>
          </a:prstGeom>
        </p:spPr>
      </p:pic>
      <p:sp>
        <p:nvSpPr>
          <p:cNvPr id="3" name="TextBox 2">
            <a:extLst>
              <a:ext uri="{FF2B5EF4-FFF2-40B4-BE49-F238E27FC236}">
                <a16:creationId xmlns:a16="http://schemas.microsoft.com/office/drawing/2014/main" id="{E6522F67-C871-4022-9DF8-738A22C6B415}"/>
              </a:ext>
            </a:extLst>
          </p:cNvPr>
          <p:cNvSpPr txBox="1"/>
          <p:nvPr/>
        </p:nvSpPr>
        <p:spPr>
          <a:xfrm>
            <a:off x="1494692" y="3965331"/>
            <a:ext cx="9513277" cy="707886"/>
          </a:xfrm>
          <a:prstGeom prst="rect">
            <a:avLst/>
          </a:prstGeom>
          <a:noFill/>
        </p:spPr>
        <p:txBody>
          <a:bodyPr wrap="square" rtlCol="0">
            <a:spAutoFit/>
          </a:bodyPr>
          <a:lstStyle/>
          <a:p>
            <a:r>
              <a:rPr lang="en-IN" sz="4000" dirty="0"/>
              <a:t>*Q17) WHO OWNS THIS COMPANY ? </a:t>
            </a:r>
          </a:p>
        </p:txBody>
      </p:sp>
    </p:spTree>
    <p:extLst>
      <p:ext uri="{BB962C8B-B14F-4D97-AF65-F5344CB8AC3E}">
        <p14:creationId xmlns:p14="http://schemas.microsoft.com/office/powerpoint/2010/main" val="327741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29B862-7BF7-427B-A0B3-16BA815D9D87}"/>
              </a:ext>
            </a:extLst>
          </p:cNvPr>
          <p:cNvPicPr>
            <a:picLocks noChangeAspect="1"/>
          </p:cNvPicPr>
          <p:nvPr/>
        </p:nvPicPr>
        <p:blipFill>
          <a:blip r:embed="rId2"/>
          <a:stretch>
            <a:fillRect/>
          </a:stretch>
        </p:blipFill>
        <p:spPr>
          <a:xfrm>
            <a:off x="2988652" y="237393"/>
            <a:ext cx="5810250" cy="5715000"/>
          </a:xfrm>
          <a:prstGeom prst="rect">
            <a:avLst/>
          </a:prstGeom>
        </p:spPr>
      </p:pic>
    </p:spTree>
    <p:extLst>
      <p:ext uri="{BB962C8B-B14F-4D97-AF65-F5344CB8AC3E}">
        <p14:creationId xmlns:p14="http://schemas.microsoft.com/office/powerpoint/2010/main" val="2975483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A9C67-A1C0-4DFE-B2A1-F4C033D24166}"/>
              </a:ext>
            </a:extLst>
          </p:cNvPr>
          <p:cNvPicPr>
            <a:picLocks noChangeAspect="1"/>
          </p:cNvPicPr>
          <p:nvPr/>
        </p:nvPicPr>
        <p:blipFill>
          <a:blip r:embed="rId2"/>
          <a:stretch>
            <a:fillRect/>
          </a:stretch>
        </p:blipFill>
        <p:spPr>
          <a:xfrm>
            <a:off x="3797179" y="79864"/>
            <a:ext cx="4245952" cy="4245952"/>
          </a:xfrm>
          <a:prstGeom prst="rect">
            <a:avLst/>
          </a:prstGeom>
        </p:spPr>
      </p:pic>
      <p:sp>
        <p:nvSpPr>
          <p:cNvPr id="6" name="TextBox 5">
            <a:extLst>
              <a:ext uri="{FF2B5EF4-FFF2-40B4-BE49-F238E27FC236}">
                <a16:creationId xmlns:a16="http://schemas.microsoft.com/office/drawing/2014/main" id="{84BBFF3E-6409-4120-8BCF-AD8EA1CCA706}"/>
              </a:ext>
            </a:extLst>
          </p:cNvPr>
          <p:cNvSpPr txBox="1"/>
          <p:nvPr/>
        </p:nvSpPr>
        <p:spPr>
          <a:xfrm>
            <a:off x="2963008" y="4580792"/>
            <a:ext cx="7007469" cy="769441"/>
          </a:xfrm>
          <a:prstGeom prst="rect">
            <a:avLst/>
          </a:prstGeom>
          <a:noFill/>
        </p:spPr>
        <p:txBody>
          <a:bodyPr wrap="square" rtlCol="0">
            <a:spAutoFit/>
          </a:bodyPr>
          <a:lstStyle/>
          <a:p>
            <a:r>
              <a:rPr lang="en-IN" sz="4400" dirty="0"/>
              <a:t>Q18) ID the logo</a:t>
            </a:r>
          </a:p>
        </p:txBody>
      </p:sp>
    </p:spTree>
    <p:extLst>
      <p:ext uri="{BB962C8B-B14F-4D97-AF65-F5344CB8AC3E}">
        <p14:creationId xmlns:p14="http://schemas.microsoft.com/office/powerpoint/2010/main" val="2209187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C8C24D-FBF0-4CE0-961A-8FC1EBA33712}"/>
              </a:ext>
            </a:extLst>
          </p:cNvPr>
          <p:cNvPicPr>
            <a:picLocks noChangeAspect="1"/>
          </p:cNvPicPr>
          <p:nvPr/>
        </p:nvPicPr>
        <p:blipFill>
          <a:blip r:embed="rId2"/>
          <a:stretch>
            <a:fillRect/>
          </a:stretch>
        </p:blipFill>
        <p:spPr>
          <a:xfrm>
            <a:off x="1160049" y="1613388"/>
            <a:ext cx="10160441" cy="3631223"/>
          </a:xfrm>
          <a:prstGeom prst="rect">
            <a:avLst/>
          </a:prstGeom>
        </p:spPr>
      </p:pic>
    </p:spTree>
    <p:extLst>
      <p:ext uri="{BB962C8B-B14F-4D97-AF65-F5344CB8AC3E}">
        <p14:creationId xmlns:p14="http://schemas.microsoft.com/office/powerpoint/2010/main" val="3553657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BB9967-A058-455B-8985-22D6EEEB745C}"/>
              </a:ext>
            </a:extLst>
          </p:cNvPr>
          <p:cNvPicPr>
            <a:picLocks noChangeAspect="1"/>
          </p:cNvPicPr>
          <p:nvPr/>
        </p:nvPicPr>
        <p:blipFill>
          <a:blip r:embed="rId2"/>
          <a:stretch>
            <a:fillRect/>
          </a:stretch>
        </p:blipFill>
        <p:spPr>
          <a:xfrm>
            <a:off x="1776046" y="670932"/>
            <a:ext cx="9060180" cy="3303191"/>
          </a:xfrm>
          <a:prstGeom prst="rect">
            <a:avLst/>
          </a:prstGeom>
        </p:spPr>
      </p:pic>
      <p:sp>
        <p:nvSpPr>
          <p:cNvPr id="5" name="TextBox 4">
            <a:extLst>
              <a:ext uri="{FF2B5EF4-FFF2-40B4-BE49-F238E27FC236}">
                <a16:creationId xmlns:a16="http://schemas.microsoft.com/office/drawing/2014/main" id="{6859936F-E628-41F1-A274-279B6C828469}"/>
              </a:ext>
            </a:extLst>
          </p:cNvPr>
          <p:cNvSpPr txBox="1"/>
          <p:nvPr/>
        </p:nvSpPr>
        <p:spPr>
          <a:xfrm rot="10800000" flipH="1" flipV="1">
            <a:off x="1776046" y="4130171"/>
            <a:ext cx="8945787" cy="1323439"/>
          </a:xfrm>
          <a:prstGeom prst="rect">
            <a:avLst/>
          </a:prstGeom>
          <a:noFill/>
        </p:spPr>
        <p:txBody>
          <a:bodyPr wrap="square" rtlCol="0">
            <a:spAutoFit/>
          </a:bodyPr>
          <a:lstStyle/>
          <a:p>
            <a:r>
              <a:rPr lang="en-IN" sz="4000" dirty="0"/>
              <a:t>Q20) ID these characters form a very famous video game.</a:t>
            </a:r>
          </a:p>
        </p:txBody>
      </p:sp>
    </p:spTree>
    <p:extLst>
      <p:ext uri="{BB962C8B-B14F-4D97-AF65-F5344CB8AC3E}">
        <p14:creationId xmlns:p14="http://schemas.microsoft.com/office/powerpoint/2010/main" val="205527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BFCAF6-2BA1-4B72-BF1B-6F816BF48ADB}"/>
              </a:ext>
            </a:extLst>
          </p:cNvPr>
          <p:cNvSpPr txBox="1"/>
          <p:nvPr/>
        </p:nvSpPr>
        <p:spPr>
          <a:xfrm>
            <a:off x="2224454" y="2046293"/>
            <a:ext cx="9627577" cy="1569660"/>
          </a:xfrm>
          <a:prstGeom prst="rect">
            <a:avLst/>
          </a:prstGeom>
          <a:noFill/>
        </p:spPr>
        <p:txBody>
          <a:bodyPr wrap="square" rtlCol="0">
            <a:spAutoFit/>
          </a:bodyPr>
          <a:lstStyle/>
          <a:p>
            <a:r>
              <a:rPr lang="en-IN" sz="9600" dirty="0">
                <a:latin typeface="+mj-lt"/>
              </a:rPr>
              <a:t>BANGALORED</a:t>
            </a:r>
          </a:p>
        </p:txBody>
      </p:sp>
    </p:spTree>
    <p:extLst>
      <p:ext uri="{BB962C8B-B14F-4D97-AF65-F5344CB8AC3E}">
        <p14:creationId xmlns:p14="http://schemas.microsoft.com/office/powerpoint/2010/main" val="2090283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BEC92A-868D-499E-B1CA-91330119FEF5}"/>
              </a:ext>
            </a:extLst>
          </p:cNvPr>
          <p:cNvSpPr txBox="1"/>
          <p:nvPr/>
        </p:nvSpPr>
        <p:spPr>
          <a:xfrm>
            <a:off x="1409700" y="3642137"/>
            <a:ext cx="10392508" cy="769441"/>
          </a:xfrm>
          <a:prstGeom prst="rect">
            <a:avLst/>
          </a:prstGeom>
          <a:noFill/>
        </p:spPr>
        <p:txBody>
          <a:bodyPr wrap="square" rtlCol="0">
            <a:spAutoFit/>
          </a:bodyPr>
          <a:lstStyle/>
          <a:p>
            <a:r>
              <a:rPr lang="en-IN" sz="4400" dirty="0"/>
              <a:t>Q19) ID the logo</a:t>
            </a:r>
          </a:p>
        </p:txBody>
      </p:sp>
      <p:pic>
        <p:nvPicPr>
          <p:cNvPr id="4" name="Picture 3">
            <a:extLst>
              <a:ext uri="{FF2B5EF4-FFF2-40B4-BE49-F238E27FC236}">
                <a16:creationId xmlns:a16="http://schemas.microsoft.com/office/drawing/2014/main" id="{731483CA-46BE-4D91-BD9F-C3B5C39CDF4E}"/>
              </a:ext>
            </a:extLst>
          </p:cNvPr>
          <p:cNvPicPr>
            <a:picLocks noChangeAspect="1"/>
          </p:cNvPicPr>
          <p:nvPr/>
        </p:nvPicPr>
        <p:blipFill>
          <a:blip r:embed="rId2"/>
          <a:stretch>
            <a:fillRect/>
          </a:stretch>
        </p:blipFill>
        <p:spPr>
          <a:xfrm>
            <a:off x="7165731" y="0"/>
            <a:ext cx="4783016" cy="5170434"/>
          </a:xfrm>
          <a:prstGeom prst="rect">
            <a:avLst/>
          </a:prstGeom>
        </p:spPr>
      </p:pic>
    </p:spTree>
    <p:extLst>
      <p:ext uri="{BB962C8B-B14F-4D97-AF65-F5344CB8AC3E}">
        <p14:creationId xmlns:p14="http://schemas.microsoft.com/office/powerpoint/2010/main" val="287581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A792-939A-4561-969E-3F5BC34BE8B6}"/>
              </a:ext>
            </a:extLst>
          </p:cNvPr>
          <p:cNvSpPr>
            <a:spLocks noGrp="1"/>
          </p:cNvSpPr>
          <p:nvPr>
            <p:ph type="title"/>
          </p:nvPr>
        </p:nvSpPr>
        <p:spPr/>
        <p:txBody>
          <a:bodyPr/>
          <a:lstStyle/>
          <a:p>
            <a:r>
              <a:rPr lang="en-IN" dirty="0"/>
              <a:t>DROPBOX</a:t>
            </a:r>
          </a:p>
        </p:txBody>
      </p:sp>
      <p:sp>
        <p:nvSpPr>
          <p:cNvPr id="6" name="Content Placeholder 5">
            <a:extLst>
              <a:ext uri="{FF2B5EF4-FFF2-40B4-BE49-F238E27FC236}">
                <a16:creationId xmlns:a16="http://schemas.microsoft.com/office/drawing/2014/main" id="{A6E65796-65DA-4770-9F40-A56BD42880D5}"/>
              </a:ext>
            </a:extLst>
          </p:cNvPr>
          <p:cNvSpPr>
            <a:spLocks noGrp="1"/>
          </p:cNvSpPr>
          <p:nvPr>
            <p:ph sz="quarter" idx="13"/>
          </p:nvPr>
        </p:nvSpPr>
        <p:spPr/>
        <p:txBody>
          <a:bodyPr/>
          <a:lstStyle/>
          <a:p>
            <a:endParaRPr lang="en-IN"/>
          </a:p>
        </p:txBody>
      </p:sp>
      <p:pic>
        <p:nvPicPr>
          <p:cNvPr id="7" name="Picture 6">
            <a:extLst>
              <a:ext uri="{FF2B5EF4-FFF2-40B4-BE49-F238E27FC236}">
                <a16:creationId xmlns:a16="http://schemas.microsoft.com/office/drawing/2014/main" id="{5D44C171-8083-4905-A598-C4C89250B75E}"/>
              </a:ext>
            </a:extLst>
          </p:cNvPr>
          <p:cNvPicPr>
            <a:picLocks noChangeAspect="1"/>
          </p:cNvPicPr>
          <p:nvPr/>
        </p:nvPicPr>
        <p:blipFill>
          <a:blip r:embed="rId2"/>
          <a:stretch>
            <a:fillRect/>
          </a:stretch>
        </p:blipFill>
        <p:spPr>
          <a:xfrm>
            <a:off x="4538190" y="2367092"/>
            <a:ext cx="3114993" cy="3095152"/>
          </a:xfrm>
          <a:prstGeom prst="rect">
            <a:avLst/>
          </a:prstGeom>
        </p:spPr>
      </p:pic>
    </p:spTree>
    <p:extLst>
      <p:ext uri="{BB962C8B-B14F-4D97-AF65-F5344CB8AC3E}">
        <p14:creationId xmlns:p14="http://schemas.microsoft.com/office/powerpoint/2010/main" val="1679225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ADB791-26FB-4EDC-9F89-EA85FB7D4530}"/>
              </a:ext>
            </a:extLst>
          </p:cNvPr>
          <p:cNvPicPr>
            <a:picLocks noChangeAspect="1"/>
          </p:cNvPicPr>
          <p:nvPr/>
        </p:nvPicPr>
        <p:blipFill>
          <a:blip r:embed="rId2"/>
          <a:stretch>
            <a:fillRect/>
          </a:stretch>
        </p:blipFill>
        <p:spPr>
          <a:xfrm>
            <a:off x="1608992" y="870438"/>
            <a:ext cx="8475785" cy="4767629"/>
          </a:xfrm>
          <a:prstGeom prst="rect">
            <a:avLst/>
          </a:prstGeom>
        </p:spPr>
      </p:pic>
    </p:spTree>
    <p:extLst>
      <p:ext uri="{BB962C8B-B14F-4D97-AF65-F5344CB8AC3E}">
        <p14:creationId xmlns:p14="http://schemas.microsoft.com/office/powerpoint/2010/main" val="2816139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BFCAF6-2BA1-4B72-BF1B-6F816BF48ADB}"/>
              </a:ext>
            </a:extLst>
          </p:cNvPr>
          <p:cNvSpPr txBox="1"/>
          <p:nvPr/>
        </p:nvSpPr>
        <p:spPr>
          <a:xfrm>
            <a:off x="3121269" y="2441947"/>
            <a:ext cx="9627577" cy="1569660"/>
          </a:xfrm>
          <a:prstGeom prst="rect">
            <a:avLst/>
          </a:prstGeom>
          <a:noFill/>
        </p:spPr>
        <p:txBody>
          <a:bodyPr wrap="square" rtlCol="0">
            <a:spAutoFit/>
          </a:bodyPr>
          <a:lstStyle/>
          <a:p>
            <a:r>
              <a:rPr lang="en-IN" sz="9600" b="1" dirty="0">
                <a:latin typeface="Ink Free" panose="03080402000500000000" pitchFamily="66" charset="0"/>
              </a:rPr>
              <a:t>THE END</a:t>
            </a:r>
          </a:p>
        </p:txBody>
      </p:sp>
    </p:spTree>
    <p:extLst>
      <p:ext uri="{BB962C8B-B14F-4D97-AF65-F5344CB8AC3E}">
        <p14:creationId xmlns:p14="http://schemas.microsoft.com/office/powerpoint/2010/main" val="2329958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E3B9-7F14-40C7-8E1E-702E5DE91D35}"/>
              </a:ext>
            </a:extLst>
          </p:cNvPr>
          <p:cNvSpPr>
            <a:spLocks noGrp="1"/>
          </p:cNvSpPr>
          <p:nvPr>
            <p:ph type="title"/>
          </p:nvPr>
        </p:nvSpPr>
        <p:spPr>
          <a:xfrm>
            <a:off x="913774" y="1257300"/>
            <a:ext cx="10364451" cy="3763108"/>
          </a:xfrm>
        </p:spPr>
        <p:txBody>
          <a:bodyPr>
            <a:normAutofit fontScale="90000"/>
          </a:bodyPr>
          <a:lstStyle/>
          <a:p>
            <a:r>
              <a:rPr lang="en-IN" dirty="0"/>
              <a:t>Q2) “There were a lot of different colour iterations” , says </a:t>
            </a:r>
            <a:r>
              <a:rPr lang="en-IN" dirty="0" err="1"/>
              <a:t>ruth</a:t>
            </a:r>
            <a:r>
              <a:rPr lang="en-IN" dirty="0"/>
              <a:t> </a:t>
            </a:r>
            <a:r>
              <a:rPr lang="en-IN" dirty="0" err="1"/>
              <a:t>kedar</a:t>
            </a:r>
            <a:r>
              <a:rPr lang="en-IN" dirty="0"/>
              <a:t> , the graphic designer of the now famous logo . ”we ended up with the primary colours , but instead of having the pattern go in order , we put a secondary colour on the letter </a:t>
            </a:r>
            <a:r>
              <a:rPr lang="en-IN" b="1" dirty="0"/>
              <a:t>l</a:t>
            </a:r>
            <a:r>
              <a:rPr lang="en-IN" dirty="0"/>
              <a:t> , which brought back the idea that </a:t>
            </a:r>
            <a:r>
              <a:rPr lang="en-IN" b="1" i="1" dirty="0">
                <a:solidFill>
                  <a:schemeClr val="tx1">
                    <a:lumMod val="95000"/>
                    <a:lumOff val="5000"/>
                  </a:schemeClr>
                </a:solidFill>
              </a:rPr>
              <a:t>“X”</a:t>
            </a:r>
            <a:r>
              <a:rPr lang="en-IN" dirty="0"/>
              <a:t> doesn’t follow the rules”.</a:t>
            </a:r>
            <a:br>
              <a:rPr lang="en-IN" dirty="0"/>
            </a:br>
            <a:r>
              <a:rPr lang="en-IN" dirty="0"/>
              <a:t>ID </a:t>
            </a:r>
            <a:r>
              <a:rPr lang="en-IN" b="1" i="1" dirty="0"/>
              <a:t>“X”</a:t>
            </a:r>
          </a:p>
        </p:txBody>
      </p:sp>
    </p:spTree>
    <p:extLst>
      <p:ext uri="{BB962C8B-B14F-4D97-AF65-F5344CB8AC3E}">
        <p14:creationId xmlns:p14="http://schemas.microsoft.com/office/powerpoint/2010/main" val="2257537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0E464-4125-43EC-B9CD-C92D8E0B8DD5}"/>
              </a:ext>
            </a:extLst>
          </p:cNvPr>
          <p:cNvPicPr>
            <a:picLocks noChangeAspect="1"/>
          </p:cNvPicPr>
          <p:nvPr/>
        </p:nvPicPr>
        <p:blipFill>
          <a:blip r:embed="rId2"/>
          <a:stretch>
            <a:fillRect/>
          </a:stretch>
        </p:blipFill>
        <p:spPr>
          <a:xfrm>
            <a:off x="1195754" y="977410"/>
            <a:ext cx="9416562" cy="4708281"/>
          </a:xfrm>
          <a:prstGeom prst="rect">
            <a:avLst/>
          </a:prstGeom>
        </p:spPr>
      </p:pic>
    </p:spTree>
    <p:extLst>
      <p:ext uri="{BB962C8B-B14F-4D97-AF65-F5344CB8AC3E}">
        <p14:creationId xmlns:p14="http://schemas.microsoft.com/office/powerpoint/2010/main" val="1503328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2B7BDA-266A-432B-88B5-85540BBE3646}"/>
              </a:ext>
            </a:extLst>
          </p:cNvPr>
          <p:cNvSpPr txBox="1"/>
          <p:nvPr/>
        </p:nvSpPr>
        <p:spPr>
          <a:xfrm>
            <a:off x="1362075" y="1857375"/>
            <a:ext cx="10506075" cy="2123658"/>
          </a:xfrm>
          <a:prstGeom prst="rect">
            <a:avLst/>
          </a:prstGeom>
          <a:noFill/>
        </p:spPr>
        <p:txBody>
          <a:bodyPr wrap="square" rtlCol="0">
            <a:spAutoFit/>
          </a:bodyPr>
          <a:lstStyle/>
          <a:p>
            <a:r>
              <a:rPr lang="en-IN" sz="4400" dirty="0"/>
              <a:t>Q3) What special input mode was added to the </a:t>
            </a:r>
            <a:r>
              <a:rPr lang="en-IN" sz="4400" dirty="0" err="1"/>
              <a:t>Gboard</a:t>
            </a:r>
            <a:r>
              <a:rPr lang="en-IN" sz="4400" dirty="0"/>
              <a:t> , for those who are not able to physically use the text input mode ? </a:t>
            </a:r>
          </a:p>
        </p:txBody>
      </p:sp>
    </p:spTree>
    <p:extLst>
      <p:ext uri="{BB962C8B-B14F-4D97-AF65-F5344CB8AC3E}">
        <p14:creationId xmlns:p14="http://schemas.microsoft.com/office/powerpoint/2010/main" val="64725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636BB-BFEB-4F6A-BBA0-676CABDF185D}"/>
              </a:ext>
            </a:extLst>
          </p:cNvPr>
          <p:cNvPicPr>
            <a:picLocks noChangeAspect="1"/>
          </p:cNvPicPr>
          <p:nvPr/>
        </p:nvPicPr>
        <p:blipFill>
          <a:blip r:embed="rId2"/>
          <a:stretch>
            <a:fillRect/>
          </a:stretch>
        </p:blipFill>
        <p:spPr>
          <a:xfrm>
            <a:off x="2913184" y="81085"/>
            <a:ext cx="6828693" cy="4552462"/>
          </a:xfrm>
          <a:prstGeom prst="rect">
            <a:avLst/>
          </a:prstGeom>
        </p:spPr>
      </p:pic>
      <p:sp>
        <p:nvSpPr>
          <p:cNvPr id="3" name="TextBox 2">
            <a:extLst>
              <a:ext uri="{FF2B5EF4-FFF2-40B4-BE49-F238E27FC236}">
                <a16:creationId xmlns:a16="http://schemas.microsoft.com/office/drawing/2014/main" id="{32FD6688-DFB3-4DC3-BC4F-6EA1508B38EF}"/>
              </a:ext>
            </a:extLst>
          </p:cNvPr>
          <p:cNvSpPr txBox="1"/>
          <p:nvPr/>
        </p:nvSpPr>
        <p:spPr>
          <a:xfrm>
            <a:off x="2329962" y="5073162"/>
            <a:ext cx="8352692" cy="707886"/>
          </a:xfrm>
          <a:prstGeom prst="rect">
            <a:avLst/>
          </a:prstGeom>
          <a:noFill/>
        </p:spPr>
        <p:txBody>
          <a:bodyPr wrap="square" rtlCol="0">
            <a:spAutoFit/>
          </a:bodyPr>
          <a:lstStyle/>
          <a:p>
            <a:r>
              <a:rPr lang="en-IN" sz="4000" dirty="0"/>
              <a:t>MORSE CODE</a:t>
            </a:r>
          </a:p>
        </p:txBody>
      </p:sp>
    </p:spTree>
    <p:extLst>
      <p:ext uri="{BB962C8B-B14F-4D97-AF65-F5344CB8AC3E}">
        <p14:creationId xmlns:p14="http://schemas.microsoft.com/office/powerpoint/2010/main" val="917117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59A6D3-FB29-48A3-A48B-0B79D4579D7D}"/>
              </a:ext>
            </a:extLst>
          </p:cNvPr>
          <p:cNvSpPr txBox="1"/>
          <p:nvPr/>
        </p:nvSpPr>
        <p:spPr>
          <a:xfrm>
            <a:off x="1521069" y="1485900"/>
            <a:ext cx="9504485" cy="3170099"/>
          </a:xfrm>
          <a:prstGeom prst="rect">
            <a:avLst/>
          </a:prstGeom>
          <a:noFill/>
        </p:spPr>
        <p:txBody>
          <a:bodyPr wrap="square" rtlCol="0">
            <a:spAutoFit/>
          </a:bodyPr>
          <a:lstStyle/>
          <a:p>
            <a:r>
              <a:rPr lang="en-IN" sz="4000" dirty="0"/>
              <a:t>Q4) “Completely Automated Public Turing test to tell Computers and Humans Apart”. This may sound a bit complicated to you but we make use of this very frequently . What is this commonly called ?</a:t>
            </a:r>
          </a:p>
        </p:txBody>
      </p:sp>
    </p:spTree>
    <p:extLst>
      <p:ext uri="{BB962C8B-B14F-4D97-AF65-F5344CB8AC3E}">
        <p14:creationId xmlns:p14="http://schemas.microsoft.com/office/powerpoint/2010/main" val="217181782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255</TotalTime>
  <Words>790</Words>
  <Application>Microsoft Office PowerPoint</Application>
  <PresentationFormat>Widescreen</PresentationFormat>
  <Paragraphs>65</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Ink Free</vt:lpstr>
      <vt:lpstr>Tw Cen MT</vt:lpstr>
      <vt:lpstr>Droplet</vt:lpstr>
      <vt:lpstr>Preliminary ROUNd</vt:lpstr>
      <vt:lpstr>Some rules before we begin……..</vt:lpstr>
      <vt:lpstr>Q1) A word used in the united states if someone  lose their job and gets outsourced to india , specifically to bangalore . What is that word ? </vt:lpstr>
      <vt:lpstr>PowerPoint Presentation</vt:lpstr>
      <vt:lpstr>Q2) “There were a lot of different colour iterations” , says ruth kedar , the graphic designer of the now famous logo . ”we ended up with the primary colours , but instead of having the pattern go in order , we put a secondary colour on the letter l , which brought back the idea that “X” doesn’t follow the rules”. ID “X”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DROPBOX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Preliminary ROUNd</dc:title>
  <dc:creator>amanparab00@gmail.com</dc:creator>
  <cp:lastModifiedBy>aman parab</cp:lastModifiedBy>
  <cp:revision>27</cp:revision>
  <dcterms:created xsi:type="dcterms:W3CDTF">2018-08-14T17:18:43Z</dcterms:created>
  <dcterms:modified xsi:type="dcterms:W3CDTF">2018-08-29T08:44:47Z</dcterms:modified>
</cp:coreProperties>
</file>